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4"/>
  </p:notesMasterIdLst>
  <p:sldIdLst>
    <p:sldId id="266" r:id="rId4"/>
    <p:sldId id="274" r:id="rId5"/>
    <p:sldId id="464" r:id="rId6"/>
    <p:sldId id="448" r:id="rId7"/>
    <p:sldId id="452" r:id="rId8"/>
    <p:sldId id="453" r:id="rId9"/>
    <p:sldId id="449" r:id="rId10"/>
    <p:sldId id="456" r:id="rId11"/>
    <p:sldId id="466" r:id="rId12"/>
    <p:sldId id="475" r:id="rId13"/>
    <p:sldId id="478" r:id="rId14"/>
    <p:sldId id="479" r:id="rId15"/>
    <p:sldId id="482" r:id="rId16"/>
    <p:sldId id="480" r:id="rId17"/>
    <p:sldId id="483" r:id="rId18"/>
    <p:sldId id="484" r:id="rId19"/>
    <p:sldId id="486" r:id="rId20"/>
    <p:sldId id="487" r:id="rId21"/>
    <p:sldId id="457" r:id="rId22"/>
    <p:sldId id="467" r:id="rId23"/>
    <p:sldId id="468" r:id="rId24"/>
    <p:sldId id="472" r:id="rId25"/>
    <p:sldId id="473" r:id="rId26"/>
    <p:sldId id="471" r:id="rId27"/>
    <p:sldId id="474" r:id="rId28"/>
    <p:sldId id="461" r:id="rId29"/>
    <p:sldId id="465" r:id="rId30"/>
    <p:sldId id="481" r:id="rId31"/>
    <p:sldId id="458" r:id="rId32"/>
    <p:sldId id="45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D8A"/>
    <a:srgbClr val="3E50B4"/>
    <a:srgbClr val="0D0100"/>
    <a:srgbClr val="597482"/>
    <a:srgbClr val="22B4FF"/>
    <a:srgbClr val="78909C"/>
    <a:srgbClr val="607D8B"/>
    <a:srgbClr val="455A63"/>
    <a:srgbClr val="23B4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7" autoAdjust="0"/>
    <p:restoredTop sz="38197"/>
  </p:normalViewPr>
  <p:slideViewPr>
    <p:cSldViewPr snapToGrid="0" showGuides="1">
      <p:cViewPr varScale="1">
        <p:scale>
          <a:sx n="118" d="100"/>
          <a:sy n="118" d="100"/>
        </p:scale>
        <p:origin x="224" y="2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ArcadeWithoutLaps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Arcade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everything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laps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removed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ButtonExternalController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, </a:t>
            </a:r>
            <a:r>
              <a:rPr lang="pt-PT" dirty="0" err="1"/>
              <a:t>however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been</a:t>
            </a:r>
            <a:r>
              <a:rPr lang="pt-PT" dirty="0"/>
              <a:t> </a:t>
            </a:r>
            <a:r>
              <a:rPr lang="pt-PT" dirty="0" err="1"/>
              <a:t>modified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DrawGamepad</a:t>
            </a:r>
            <a:r>
              <a:rPr lang="pt-PT" dirty="0"/>
              <a:t> (</a:t>
            </a:r>
            <a:r>
              <a:rPr lang="pt-PT" dirty="0" err="1"/>
              <a:t>gamepad</a:t>
            </a:r>
            <a:r>
              <a:rPr lang="pt-PT" dirty="0"/>
              <a:t> virtual </a:t>
            </a:r>
            <a:r>
              <a:rPr lang="pt-PT" dirty="0" err="1"/>
              <a:t>controllers</a:t>
            </a:r>
            <a:r>
              <a:rPr lang="pt-PT" dirty="0"/>
              <a:t>- PS4 </a:t>
            </a:r>
            <a:r>
              <a:rPr lang="pt-PT" dirty="0" err="1"/>
              <a:t>and</a:t>
            </a:r>
            <a:r>
              <a:rPr lang="pt-PT" dirty="0"/>
              <a:t> XBOX </a:t>
            </a:r>
            <a:r>
              <a:rPr lang="pt-PT" dirty="0" err="1"/>
              <a:t>One</a:t>
            </a:r>
            <a:r>
              <a:rPr lang="pt-P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7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1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6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8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Raleway" charset="0"/>
                <a:ea typeface="Raleway" charset="0"/>
                <a:cs typeface="Raleway" charset="0"/>
              </a:rPr>
              <a:t>“MEDICAL DEVICE prototype - A near-final, working version of the MEDICAL DEVICE that can be used for its INTENDED USE”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</a:t>
            </a:r>
            <a:r>
              <a:rPr lang="en-US" baseline="0" dirty="0"/>
              <a:t> to have something </a:t>
            </a:r>
            <a:r>
              <a:rPr lang="mr-IN" baseline="0" dirty="0"/>
              <a:t>–</a:t>
            </a:r>
            <a:r>
              <a:rPr lang="en-US" baseline="0" dirty="0"/>
              <a:t> prototype of having someone driving in a road</a:t>
            </a:r>
          </a:p>
          <a:p>
            <a:r>
              <a:rPr lang="en-US" baseline="0" dirty="0"/>
              <a:t>Performance problem </a:t>
            </a:r>
            <a:r>
              <a:rPr lang="mr-IN" baseline="0" dirty="0"/>
              <a:t>–</a:t>
            </a:r>
            <a:r>
              <a:rPr lang="en-US" baseline="0" dirty="0"/>
              <a:t> high fidelity platforms vs outrun</a:t>
            </a:r>
          </a:p>
          <a:p>
            <a:endParaRPr lang="en-US" baseline="0" dirty="0"/>
          </a:p>
          <a:p>
            <a:r>
              <a:rPr lang="en-US" baseline="0" dirty="0"/>
              <a:t>Problem with interactive systems </a:t>
            </a:r>
          </a:p>
          <a:p>
            <a:endParaRPr lang="en-US" baseline="0" dirty="0"/>
          </a:p>
          <a:p>
            <a:r>
              <a:rPr lang="en-US" baseline="0" dirty="0"/>
              <a:t>Redo all from the example </a:t>
            </a:r>
            <a:r>
              <a:rPr lang="en-US" baseline="0" dirty="0" err="1"/>
              <a:t>autopark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= camera height</a:t>
            </a:r>
          </a:p>
          <a:p>
            <a:r>
              <a:rPr lang="en-US" dirty="0"/>
              <a:t>d = distance from camera to screen </a:t>
            </a:r>
            <a:r>
              <a:rPr lang="mr-IN" dirty="0"/>
              <a:t>= 1/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fov</a:t>
            </a:r>
            <a:r>
              <a:rPr lang="mr-IN" dirty="0"/>
              <a:t>/2)</a:t>
            </a:r>
            <a:r>
              <a:rPr lang="pt-PT" dirty="0"/>
              <a:t>, </a:t>
            </a:r>
            <a:r>
              <a:rPr lang="pt-PT" dirty="0" err="1"/>
              <a:t>fov</a:t>
            </a:r>
            <a:r>
              <a:rPr lang="pt-PT" dirty="0"/>
              <a:t>(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en-US" baseline="0" dirty="0"/>
              <a:t> </a:t>
            </a:r>
            <a:r>
              <a:rPr lang="pt-PT" dirty="0" err="1"/>
              <a:t>angle</a:t>
            </a:r>
            <a:r>
              <a:rPr lang="pt-PT" baseline="0" dirty="0"/>
              <a:t> - zoom</a:t>
            </a:r>
            <a:r>
              <a:rPr lang="pt-PT" dirty="0"/>
              <a:t>) -  </a:t>
            </a:r>
            <a:r>
              <a:rPr lang="pt-PT" dirty="0" err="1"/>
              <a:t>projecting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plane,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-1 to +1 </a:t>
            </a:r>
            <a:r>
              <a:rPr lang="pt-PT" dirty="0" err="1"/>
              <a:t>and</a:t>
            </a:r>
            <a:r>
              <a:rPr lang="pt-PT" dirty="0"/>
              <a:t> centre(0,0)</a:t>
            </a:r>
            <a:endParaRPr lang="en-US" dirty="0"/>
          </a:p>
          <a:p>
            <a:r>
              <a:rPr lang="en-US" dirty="0"/>
              <a:t>z = distance from camera to car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= screen y coordinate (2D screen) </a:t>
            </a:r>
            <a:r>
              <a:rPr lang="mr-IN" dirty="0"/>
              <a:t>= </a:t>
            </a:r>
            <a:r>
              <a:rPr lang="mr-IN" dirty="0" err="1"/>
              <a:t>h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 </a:t>
            </a:r>
            <a:r>
              <a:rPr lang="pt-PT" baseline="0" dirty="0"/>
              <a:t>(</a:t>
            </a:r>
            <a:r>
              <a:rPr lang="pt-PT" dirty="0" err="1"/>
              <a:t>side-on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  <a:endParaRPr lang="en-US" dirty="0"/>
          </a:p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mr-IN" dirty="0" err="1"/>
              <a:t>w</a:t>
            </a:r>
            <a:r>
              <a:rPr lang="mr-IN" dirty="0"/>
              <a:t>*</a:t>
            </a:r>
            <a:r>
              <a:rPr lang="mr-IN" dirty="0" err="1"/>
              <a:t>d</a:t>
            </a:r>
            <a:r>
              <a:rPr lang="mr-IN" dirty="0"/>
              <a:t>/</a:t>
            </a:r>
            <a:r>
              <a:rPr lang="mr-IN" dirty="0" err="1"/>
              <a:t>z</a:t>
            </a:r>
            <a:r>
              <a:rPr lang="pt-PT" dirty="0"/>
              <a:t>,</a:t>
            </a:r>
            <a:r>
              <a:rPr lang="pt-PT" baseline="0" dirty="0"/>
              <a:t> w = ½ * </a:t>
            </a:r>
            <a:r>
              <a:rPr lang="pt-PT" baseline="0" dirty="0" err="1"/>
              <a:t>width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road</a:t>
            </a:r>
            <a:r>
              <a:rPr lang="pt-PT" baseline="0" dirty="0"/>
              <a:t> (</a:t>
            </a:r>
            <a:r>
              <a:rPr lang="pt-PT" baseline="0" dirty="0" err="1"/>
              <a:t>from</a:t>
            </a:r>
            <a:r>
              <a:rPr lang="pt-PT" baseline="0" dirty="0"/>
              <a:t> </a:t>
            </a:r>
            <a:r>
              <a:rPr lang="pt-PT" baseline="0" dirty="0" err="1"/>
              <a:t>camera</a:t>
            </a:r>
            <a:r>
              <a:rPr lang="pt-PT" baseline="0" dirty="0"/>
              <a:t> to </a:t>
            </a:r>
            <a:r>
              <a:rPr lang="pt-PT" baseline="0" dirty="0" err="1"/>
              <a:t>road</a:t>
            </a:r>
            <a:r>
              <a:rPr lang="pt-PT" baseline="0" dirty="0"/>
              <a:t> </a:t>
            </a:r>
            <a:r>
              <a:rPr lang="pt-PT" baseline="0" dirty="0" err="1"/>
              <a:t>edge</a:t>
            </a:r>
            <a:r>
              <a:rPr lang="pt-PT" baseline="0" dirty="0"/>
              <a:t>) </a:t>
            </a:r>
            <a:r>
              <a:rPr lang="pt-PT" dirty="0"/>
              <a:t>(top-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view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translate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calculate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camera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</a:t>
            </a:r>
            <a:r>
              <a:rPr lang="pt-PT" dirty="0" err="1"/>
              <a:t>onto</a:t>
            </a:r>
            <a:r>
              <a:rPr lang="pt-PT" dirty="0"/>
              <a:t> a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plane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equations</a:t>
            </a:r>
            <a:r>
              <a:rPr lang="pt-PT" dirty="0"/>
              <a:t> take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:</a:t>
            </a:r>
          </a:p>
          <a:p>
            <a:r>
              <a:rPr lang="pt-PT" baseline="0" dirty="0"/>
              <a:t>     </a:t>
            </a:r>
            <a:r>
              <a:rPr lang="pt-PT" dirty="0" err="1"/>
              <a:t>math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up</a:t>
            </a:r>
            <a:endParaRPr lang="pt-PT" dirty="0"/>
          </a:p>
          <a:p>
            <a:r>
              <a:rPr lang="pt-PT" dirty="0"/>
              <a:t>     </a:t>
            </a:r>
            <a:r>
              <a:rPr lang="pt-PT" dirty="0" err="1"/>
              <a:t>computers</a:t>
            </a:r>
            <a:r>
              <a:rPr lang="pt-PT" dirty="0"/>
              <a:t> - </a:t>
            </a:r>
            <a:r>
              <a:rPr lang="pt-PT" dirty="0" err="1"/>
              <a:t>where</a:t>
            </a:r>
            <a:r>
              <a:rPr lang="pt-PT" dirty="0"/>
              <a:t> 0,0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top-</a:t>
            </a:r>
            <a:r>
              <a:rPr lang="pt-PT" dirty="0" err="1"/>
              <a:t>left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y </a:t>
            </a:r>
            <a:r>
              <a:rPr lang="pt-PT" dirty="0" err="1"/>
              <a:t>axis</a:t>
            </a:r>
            <a:r>
              <a:rPr lang="pt-PT" dirty="0"/>
              <a:t> </a:t>
            </a:r>
            <a:r>
              <a:rPr lang="pt-PT" dirty="0" err="1"/>
              <a:t>goes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/>
              <a:t>let render = {    </a:t>
            </a:r>
          </a:p>
          <a:p>
            <a:r>
              <a:rPr lang="en-US" dirty="0"/>
              <a:t>	width: 320,    </a:t>
            </a:r>
          </a:p>
          <a:p>
            <a:r>
              <a:rPr lang="en-US" dirty="0"/>
              <a:t>	height: 240,    </a:t>
            </a:r>
          </a:p>
          <a:p>
            <a:r>
              <a:rPr lang="en-US" dirty="0"/>
              <a:t>	</a:t>
            </a:r>
            <a:r>
              <a:rPr lang="en-US" dirty="0" err="1"/>
              <a:t>depthOfField</a:t>
            </a:r>
            <a:r>
              <a:rPr lang="en-US" dirty="0"/>
              <a:t>: 150,    </a:t>
            </a:r>
          </a:p>
          <a:p>
            <a:r>
              <a:rPr lang="en-US" dirty="0"/>
              <a:t>	</a:t>
            </a:r>
            <a:r>
              <a:rPr lang="en-US" dirty="0" err="1"/>
              <a:t>camera_distance</a:t>
            </a:r>
            <a:r>
              <a:rPr lang="en-US" dirty="0"/>
              <a:t>: 30,    </a:t>
            </a:r>
          </a:p>
          <a:p>
            <a:r>
              <a:rPr lang="en-US" dirty="0"/>
              <a:t>	</a:t>
            </a:r>
            <a:r>
              <a:rPr lang="en-US" dirty="0" err="1"/>
              <a:t>camera_height</a:t>
            </a:r>
            <a:r>
              <a:rPr lang="en-US" dirty="0"/>
              <a:t>: 100</a:t>
            </a:r>
          </a:p>
          <a:p>
            <a:r>
              <a:rPr lang="en-US" dirty="0"/>
              <a:t>                   };</a:t>
            </a:r>
          </a:p>
          <a:p>
            <a:r>
              <a:rPr lang="en-US" dirty="0"/>
              <a:t>context = </a:t>
            </a:r>
            <a:r>
              <a:rPr lang="en-US" dirty="0" err="1"/>
              <a:t>canvas.getContext</a:t>
            </a:r>
            <a:r>
              <a:rPr lang="en-US" dirty="0"/>
              <a:t>('2d');</a:t>
            </a:r>
          </a:p>
          <a:p>
            <a:r>
              <a:rPr lang="en-US" dirty="0" err="1"/>
              <a:t>canvas.height</a:t>
            </a:r>
            <a:r>
              <a:rPr lang="en-US" dirty="0"/>
              <a:t> = </a:t>
            </a:r>
            <a:r>
              <a:rPr lang="en-US" dirty="0" err="1"/>
              <a:t>render.height</a:t>
            </a:r>
            <a:r>
              <a:rPr lang="en-US" dirty="0"/>
              <a:t>;</a:t>
            </a:r>
          </a:p>
          <a:p>
            <a:r>
              <a:rPr lang="en-US" dirty="0" err="1"/>
              <a:t>canvas.width</a:t>
            </a:r>
            <a:r>
              <a:rPr lang="en-US" dirty="0"/>
              <a:t> = </a:t>
            </a:r>
            <a:r>
              <a:rPr lang="en-US" dirty="0" err="1"/>
              <a:t>render.width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hyperlink" Target="https://codeincomplete.com/games/racer/v4-final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ncomplete.com/games/racer/v4-final/)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vsio-web/src/client/app/widgets/car/arcade_game/racer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ecarlos94/pvsio-web/blob/gaming/src/client/app/widgets/car/arcade_game/race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zecarlos94/pvsio-web/blob/gaming/src/client/app/widgets/car/arcade_game/racer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effectLst/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Developed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6112331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1338946" y="2078922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C27-83BF-5B4B-9DC0-16D2342146F6}"/>
              </a:ext>
            </a:extLst>
          </p:cNvPr>
          <p:cNvSpPr/>
          <p:nvPr/>
        </p:nvSpPr>
        <p:spPr>
          <a:xfrm>
            <a:off x="8534402" y="20789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86715-2C02-A94E-A89C-F5778A964A38}"/>
              </a:ext>
            </a:extLst>
          </p:cNvPr>
          <p:cNvSpPr/>
          <p:nvPr/>
        </p:nvSpPr>
        <p:spPr>
          <a:xfrm>
            <a:off x="1338946" y="5084060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DrawGamepad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F9CD9-736B-8D43-8FB4-E86E6539ED74}"/>
              </a:ext>
            </a:extLst>
          </p:cNvPr>
          <p:cNvSpPr/>
          <p:nvPr/>
        </p:nvSpPr>
        <p:spPr>
          <a:xfrm>
            <a:off x="6112331" y="3581491"/>
            <a:ext cx="2102948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GamepadController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72E74-C0C1-BD4F-82A8-D083D478199F}"/>
              </a:ext>
            </a:extLst>
          </p:cNvPr>
          <p:cNvSpPr/>
          <p:nvPr/>
        </p:nvSpPr>
        <p:spPr>
          <a:xfrm>
            <a:off x="3553689" y="3581491"/>
            <a:ext cx="2290441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GyroscopeController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1338946" y="358149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CF298-5786-D847-8E27-61C3B80B9484}"/>
              </a:ext>
            </a:extLst>
          </p:cNvPr>
          <p:cNvSpPr/>
          <p:nvPr/>
        </p:nvSpPr>
        <p:spPr>
          <a:xfrm>
            <a:off x="3553689" y="512159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CF0E3-58AD-D948-86F5-58A524F1DEAF}"/>
              </a:ext>
            </a:extLst>
          </p:cNvPr>
          <p:cNvSpPr/>
          <p:nvPr/>
        </p:nvSpPr>
        <p:spPr>
          <a:xfrm>
            <a:off x="8534402" y="3581490"/>
            <a:ext cx="2430952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VirtualKeypadController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4B16-AA68-054F-9DB1-A3CE0D7429B4}"/>
              </a:ext>
            </a:extLst>
          </p:cNvPr>
          <p:cNvSpPr/>
          <p:nvPr/>
        </p:nvSpPr>
        <p:spPr>
          <a:xfrm>
            <a:off x="3553689" y="2078922"/>
            <a:ext cx="2183585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ArcadeWithoutLaps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64B81-7F55-4F46-A976-7C1157F97048}"/>
              </a:ext>
            </a:extLst>
          </p:cNvPr>
          <p:cNvSpPr/>
          <p:nvPr/>
        </p:nvSpPr>
        <p:spPr>
          <a:xfrm>
            <a:off x="5768432" y="5121596"/>
            <a:ext cx="2596243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ButtonExternalController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25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within 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A1455-ADF7-D649-BFC9-0E6AF1386434}"/>
              </a:ext>
            </a:extLst>
          </p:cNvPr>
          <p:cNvSpPr/>
          <p:nvPr/>
        </p:nvSpPr>
        <p:spPr>
          <a:xfrm>
            <a:off x="402772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22176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29559" y="193165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4D94847-EF9C-DB4C-A051-501346717D47}"/>
              </a:ext>
            </a:extLst>
          </p:cNvPr>
          <p:cNvSpPr/>
          <p:nvPr/>
        </p:nvSpPr>
        <p:spPr>
          <a:xfrm>
            <a:off x="2311831" y="2158119"/>
            <a:ext cx="1240972" cy="73422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94EB-176B-B947-B39C-0B32E847AF97}"/>
              </a:ext>
            </a:extLst>
          </p:cNvPr>
          <p:cNvSpPr txBox="1"/>
          <p:nvPr/>
        </p:nvSpPr>
        <p:spPr>
          <a:xfrm>
            <a:off x="1557197" y="3020222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07787" y="210248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DDC31-24E5-5347-9472-E506569A257B}"/>
              </a:ext>
            </a:extLst>
          </p:cNvPr>
          <p:cNvSpPr txBox="1"/>
          <p:nvPr/>
        </p:nvSpPr>
        <p:spPr>
          <a:xfrm>
            <a:off x="141321" y="5581417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FE9834-8799-934E-9566-7C8BC1A51D02}"/>
              </a:ext>
            </a:extLst>
          </p:cNvPr>
          <p:cNvCxnSpPr>
            <a:cxnSpLocks/>
          </p:cNvCxnSpPr>
          <p:nvPr/>
        </p:nvCxnSpPr>
        <p:spPr>
          <a:xfrm rot="5400000">
            <a:off x="402663" y="4314982"/>
            <a:ext cx="1851605" cy="739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690620" y="3068821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552803" y="6085349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256685" y="6085350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4921796" y="6085349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547630" y="6085349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9868059" y="306882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9868059" y="4322576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9868059" y="5576331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58CF46-FB21-EB44-BB96-E8CF955CEC37}"/>
              </a:ext>
            </a:extLst>
          </p:cNvPr>
          <p:cNvSpPr/>
          <p:nvPr/>
        </p:nvSpPr>
        <p:spPr>
          <a:xfrm>
            <a:off x="3622176" y="4125866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Customization</a:t>
            </a:r>
            <a:endParaRPr lang="pt-P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960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90951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‘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track_generator_Simulator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’ 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288741" y="2301903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425832" y="2634482"/>
            <a:ext cx="1008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906A681-B22D-4E4D-A9D8-0BD32440757A}"/>
              </a:ext>
            </a:extLst>
          </p:cNvPr>
          <p:cNvSpPr/>
          <p:nvPr/>
        </p:nvSpPr>
        <p:spPr>
          <a:xfrm>
            <a:off x="3449695" y="209493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850AAC-F3EB-A643-8ACA-0AC7D85571A7}"/>
              </a:ext>
            </a:extLst>
          </p:cNvPr>
          <p:cNvSpPr txBox="1"/>
          <p:nvPr/>
        </p:nvSpPr>
        <p:spPr>
          <a:xfrm>
            <a:off x="8405994" y="2054446"/>
            <a:ext cx="2362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File-</a:t>
            </a:r>
            <a:r>
              <a:rPr lang="pt-PT" sz="1400" dirty="0" err="1"/>
              <a:t>Writing</a:t>
            </a:r>
            <a:r>
              <a:rPr lang="pt-PT" sz="1400" dirty="0"/>
              <a:t> API does </a:t>
            </a:r>
            <a:r>
              <a:rPr lang="pt-PT" sz="1400" dirty="0" err="1"/>
              <a:t>not</a:t>
            </a:r>
            <a:r>
              <a:rPr lang="pt-PT" sz="1400" dirty="0"/>
              <a:t> </a:t>
            </a:r>
            <a:r>
              <a:rPr lang="pt-PT" sz="1400" dirty="0" err="1"/>
              <a:t>yet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!! </a:t>
            </a:r>
            <a:r>
              <a:rPr lang="pt-PT" sz="1400" b="1" dirty="0"/>
              <a:t>TODO</a:t>
            </a:r>
          </a:p>
          <a:p>
            <a:endParaRPr lang="pt-PT" sz="1400" b="1" dirty="0"/>
          </a:p>
          <a:p>
            <a:r>
              <a:rPr lang="pt-PT" sz="1400" b="1" dirty="0"/>
              <a:t>Must </a:t>
            </a:r>
            <a:r>
              <a:rPr lang="pt-PT" sz="1400" b="1" dirty="0" err="1"/>
              <a:t>return</a:t>
            </a:r>
            <a:r>
              <a:rPr lang="pt-PT" sz="1400" b="1" dirty="0"/>
              <a:t> </a:t>
            </a:r>
            <a:r>
              <a:rPr lang="pt-PT" sz="1400" b="1" dirty="0" err="1"/>
              <a:t>filename</a:t>
            </a:r>
            <a:r>
              <a:rPr lang="pt-PT" sz="1400" b="1" dirty="0"/>
              <a:t> </a:t>
            </a:r>
            <a:r>
              <a:rPr lang="pt-PT" sz="1400" b="1" dirty="0" err="1"/>
              <a:t>just</a:t>
            </a:r>
            <a:r>
              <a:rPr lang="pt-PT" sz="1400" b="1" dirty="0"/>
              <a:t> </a:t>
            </a:r>
            <a:r>
              <a:rPr lang="pt-PT" sz="1400" b="1" dirty="0" err="1"/>
              <a:t>created</a:t>
            </a:r>
            <a:endParaRPr lang="en-US" sz="1400" b="1" dirty="0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05BAF33-2EA9-2045-A4E2-47BA0F1D6A88}"/>
              </a:ext>
            </a:extLst>
          </p:cNvPr>
          <p:cNvCxnSpPr>
            <a:cxnSpLocks/>
          </p:cNvCxnSpPr>
          <p:nvPr/>
        </p:nvCxnSpPr>
        <p:spPr>
          <a:xfrm flipV="1">
            <a:off x="5305244" y="2275116"/>
            <a:ext cx="3100750" cy="189548"/>
          </a:xfrm>
          <a:prstGeom prst="bentConnector3">
            <a:avLst>
              <a:gd name="adj1" fmla="val 72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F86F785-61B2-6C4D-8FC0-897C7742B250}"/>
              </a:ext>
            </a:extLst>
          </p:cNvPr>
          <p:cNvSpPr txBox="1"/>
          <p:nvPr/>
        </p:nvSpPr>
        <p:spPr>
          <a:xfrm>
            <a:off x="5289381" y="3392760"/>
            <a:ext cx="477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API’s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</a:t>
            </a:r>
            <a:r>
              <a:rPr lang="en-US" sz="1400" b="1" dirty="0"/>
              <a:t> </a:t>
            </a:r>
            <a:r>
              <a:rPr lang="en-US" sz="1400" b="1" dirty="0" err="1"/>
              <a:t>generateStraightTrack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2.</a:t>
            </a:r>
            <a:r>
              <a:rPr lang="en-US" sz="1400" b="1" dirty="0"/>
              <a:t> </a:t>
            </a:r>
            <a:r>
              <a:rPr lang="en-US" sz="1400" b="1" dirty="0" err="1"/>
              <a:t>generateTrackCurvesSlopes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3. </a:t>
            </a:r>
            <a:r>
              <a:rPr lang="en-US" sz="1400" b="1" dirty="0" err="1"/>
              <a:t>generateTrackBasedOnTrackLayoutOptField</a:t>
            </a:r>
            <a:r>
              <a:rPr lang="en-US" sz="1400" b="1" dirty="0"/>
              <a:t>();</a:t>
            </a:r>
          </a:p>
          <a:p>
            <a:endParaRPr lang="pt-PT" sz="1400" b="1" dirty="0"/>
          </a:p>
          <a:p>
            <a:r>
              <a:rPr lang="pt-PT" sz="1400" dirty="0" err="1"/>
              <a:t>Methods</a:t>
            </a:r>
            <a:r>
              <a:rPr lang="pt-PT" sz="1400" dirty="0"/>
              <a:t> 1. </a:t>
            </a:r>
            <a:r>
              <a:rPr lang="pt-PT" sz="1400" dirty="0" err="1"/>
              <a:t>and</a:t>
            </a:r>
            <a:r>
              <a:rPr lang="pt-PT" sz="1400" dirty="0"/>
              <a:t> 2. </a:t>
            </a:r>
            <a:r>
              <a:rPr lang="pt-PT" sz="1400" dirty="0" err="1"/>
              <a:t>generate</a:t>
            </a:r>
            <a:r>
              <a:rPr lang="pt-PT" sz="1400" dirty="0"/>
              <a:t> </a:t>
            </a:r>
            <a:r>
              <a:rPr lang="pt-PT" sz="1400" dirty="0" err="1"/>
              <a:t>randomly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. </a:t>
            </a:r>
          </a:p>
          <a:p>
            <a:r>
              <a:rPr lang="pt-PT" sz="1400" dirty="0" err="1"/>
              <a:t>Method</a:t>
            </a:r>
            <a:r>
              <a:rPr lang="pt-PT" sz="1400" dirty="0"/>
              <a:t> 3 </a:t>
            </a:r>
            <a:r>
              <a:rPr lang="pt-PT" sz="1400" dirty="0" err="1"/>
              <a:t>generate</a:t>
            </a:r>
            <a:r>
              <a:rPr lang="pt-PT" sz="1400" dirty="0"/>
              <a:t> a </a:t>
            </a:r>
            <a:r>
              <a:rPr lang="pt-PT" sz="1400" dirty="0" err="1"/>
              <a:t>new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, </a:t>
            </a:r>
            <a:r>
              <a:rPr lang="pt-PT" sz="1400" dirty="0" err="1"/>
              <a:t>based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trackLayout</a:t>
            </a:r>
            <a:r>
              <a:rPr lang="pt-PT" sz="1400" dirty="0"/>
              <a:t> </a:t>
            </a:r>
            <a:r>
              <a:rPr lang="pt-PT" sz="1400" dirty="0" err="1"/>
              <a:t>provided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A1FF75-B89C-DE4E-99AD-889671962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5244" y="3308121"/>
            <a:ext cx="936000" cy="684000"/>
          </a:xfrm>
          <a:prstGeom prst="bentConnector3">
            <a:avLst>
              <a:gd name="adj1" fmla="val 100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87A878-2906-844B-BC81-A68B634EEEC5}"/>
              </a:ext>
            </a:extLst>
          </p:cNvPr>
          <p:cNvSpPr txBox="1"/>
          <p:nvPr/>
        </p:nvSpPr>
        <p:spPr>
          <a:xfrm>
            <a:off x="3062826" y="3413889"/>
            <a:ext cx="155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err="1"/>
              <a:t>Invoke</a:t>
            </a:r>
            <a:r>
              <a:rPr lang="pt-PT" sz="1400" b="1" dirty="0"/>
              <a:t> </a:t>
            </a:r>
            <a:r>
              <a:rPr lang="pt-PT" sz="1400" b="1" dirty="0" err="1"/>
              <a:t>desired</a:t>
            </a:r>
            <a:r>
              <a:rPr lang="pt-PT" sz="1400" b="1" dirty="0"/>
              <a:t> API</a:t>
            </a:r>
            <a:endParaRPr 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55041-C9BA-B44B-B438-D41363D83E13}"/>
              </a:ext>
            </a:extLst>
          </p:cNvPr>
          <p:cNvSpPr txBox="1"/>
          <p:nvPr/>
        </p:nvSpPr>
        <p:spPr>
          <a:xfrm>
            <a:off x="5315778" y="5613517"/>
            <a:ext cx="236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desired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JSON file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necessary</a:t>
            </a:r>
            <a:r>
              <a:rPr lang="pt-PT" sz="1400" dirty="0"/>
              <a:t> </a:t>
            </a:r>
            <a:r>
              <a:rPr lang="pt-PT" sz="1400" dirty="0" err="1"/>
              <a:t>configurations</a:t>
            </a:r>
            <a:endParaRPr lang="en-US" sz="1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3D036D-1169-CB44-8644-A43F0C926A05}"/>
              </a:ext>
            </a:extLst>
          </p:cNvPr>
          <p:cNvCxnSpPr/>
          <p:nvPr/>
        </p:nvCxnSpPr>
        <p:spPr>
          <a:xfrm>
            <a:off x="6226629" y="5170714"/>
            <a:ext cx="0" cy="4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42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1" y="724705"/>
            <a:ext cx="818076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1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3658723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6266106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5344334" y="3169614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4727167" y="4135947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3680495" y="1807728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384377" y="1807729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049488" y="1807728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6675322" y="1807728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4629" y="1765260"/>
            <a:ext cx="129593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>
            <a:off x="2166257" y="2516988"/>
            <a:ext cx="1492466" cy="1271241"/>
          </a:xfrm>
          <a:prstGeom prst="bentConnector3">
            <a:avLst>
              <a:gd name="adj1" fmla="val -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BFC5930-EB3B-7344-80E0-E7B217585695}"/>
              </a:ext>
            </a:extLst>
          </p:cNvPr>
          <p:cNvCxnSpPr>
            <a:cxnSpLocks/>
          </p:cNvCxnSpPr>
          <p:nvPr/>
        </p:nvCxnSpPr>
        <p:spPr>
          <a:xfrm>
            <a:off x="2972339" y="2087092"/>
            <a:ext cx="6863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F9077EC-36D8-EF4C-8DFD-DAA388FF1500}"/>
              </a:ext>
            </a:extLst>
          </p:cNvPr>
          <p:cNvCxnSpPr>
            <a:cxnSpLocks/>
          </p:cNvCxnSpPr>
          <p:nvPr/>
        </p:nvCxnSpPr>
        <p:spPr>
          <a:xfrm>
            <a:off x="2972339" y="2504045"/>
            <a:ext cx="6415196" cy="520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C35CE-DE58-9A4B-9756-26C25582A3A1}"/>
              </a:ext>
            </a:extLst>
          </p:cNvPr>
          <p:cNvSpPr txBox="1"/>
          <p:nvPr/>
        </p:nvSpPr>
        <p:spPr>
          <a:xfrm>
            <a:off x="2066798" y="3920503"/>
            <a:ext cx="143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Previously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r>
              <a:rPr lang="pt-PT" sz="1400" dirty="0"/>
              <a:t> </a:t>
            </a:r>
            <a:r>
              <a:rPr lang="pt-PT" sz="1400" dirty="0" err="1"/>
              <a:t>on</a:t>
            </a:r>
            <a:r>
              <a:rPr lang="pt-PT" sz="1400" dirty="0"/>
              <a:t> demo </a:t>
            </a:r>
            <a:r>
              <a:rPr lang="pt-PT" sz="1400" b="1" dirty="0" err="1"/>
              <a:t>track_generator_Simulator</a:t>
            </a:r>
            <a:r>
              <a:rPr lang="pt-PT" sz="1400" dirty="0"/>
              <a:t>!! (</a:t>
            </a:r>
            <a:r>
              <a:rPr lang="pt-PT" sz="1400" dirty="0" err="1"/>
              <a:t>Only</a:t>
            </a:r>
            <a:r>
              <a:rPr lang="pt-PT" sz="1400" dirty="0"/>
              <a:t> </a:t>
            </a:r>
            <a:r>
              <a:rPr lang="pt-PT" sz="1400" dirty="0" err="1"/>
              <a:t>receives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326571" y="3617294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021" y="3047462"/>
            <a:ext cx="9912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033CFA-0C82-9347-88B4-35CB755C4C76}"/>
              </a:ext>
            </a:extLst>
          </p:cNvPr>
          <p:cNvSpPr txBox="1"/>
          <p:nvPr/>
        </p:nvSpPr>
        <p:spPr>
          <a:xfrm>
            <a:off x="4809380" y="5336898"/>
            <a:ext cx="29472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Invokes API </a:t>
            </a:r>
            <a:r>
              <a:rPr lang="en-US" sz="1400" b="1" dirty="0" err="1"/>
              <a:t>startSimulation</a:t>
            </a:r>
            <a:r>
              <a:rPr lang="en-US" sz="1400" dirty="0"/>
              <a:t>(), to start the simulation( i.e. rendering the simulation) and </a:t>
            </a:r>
            <a:r>
              <a:rPr lang="en-US" sz="1400" b="1" dirty="0"/>
              <a:t>render() </a:t>
            </a:r>
            <a:r>
              <a:rPr lang="en-US" sz="1400" dirty="0"/>
              <a:t>of all widgets to update its status with PVS status!!!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25D98D7-9903-984D-BD33-2B99118C32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8879" y="2601084"/>
            <a:ext cx="3073927" cy="2907074"/>
          </a:xfrm>
          <a:prstGeom prst="bentConnector3">
            <a:avLst>
              <a:gd name="adj1" fmla="val 100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93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737522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do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relate 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– Demo 2 (</a:t>
            </a:r>
            <a:r>
              <a:rPr lang="en-US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2E8A-0865-514D-9674-03427CBD868C}"/>
              </a:ext>
            </a:extLst>
          </p:cNvPr>
          <p:cNvSpPr/>
          <p:nvPr/>
        </p:nvSpPr>
        <p:spPr>
          <a:xfrm>
            <a:off x="2950567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Arcade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A85C8-D647-044B-9301-A3BED368C7D2}"/>
              </a:ext>
            </a:extLst>
          </p:cNvPr>
          <p:cNvSpPr/>
          <p:nvPr/>
        </p:nvSpPr>
        <p:spPr>
          <a:xfrm>
            <a:off x="5557950" y="4962001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Sound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ADE95302-B20E-EA42-AB06-2831B354B372}"/>
              </a:ext>
            </a:extLst>
          </p:cNvPr>
          <p:cNvSpPr/>
          <p:nvPr/>
        </p:nvSpPr>
        <p:spPr>
          <a:xfrm>
            <a:off x="4636178" y="5132838"/>
            <a:ext cx="921772" cy="808281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5B011-AD19-BD4A-AB6B-7EFA845A7A89}"/>
              </a:ext>
            </a:extLst>
          </p:cNvPr>
          <p:cNvSpPr txBox="1"/>
          <p:nvPr/>
        </p:nvSpPr>
        <p:spPr>
          <a:xfrm>
            <a:off x="3786436" y="6111956"/>
            <a:ext cx="281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Arcade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</a:t>
            </a:r>
            <a:r>
              <a:rPr lang="pt-PT" sz="1400" dirty="0" err="1"/>
              <a:t>invokes</a:t>
            </a:r>
            <a:r>
              <a:rPr lang="pt-PT" sz="1400" dirty="0"/>
              <a:t> </a:t>
            </a:r>
            <a:r>
              <a:rPr lang="pt-PT" sz="1400" dirty="0" err="1"/>
              <a:t>Sound</a:t>
            </a:r>
            <a:r>
              <a:rPr lang="pt-PT" sz="1400" dirty="0"/>
              <a:t> </a:t>
            </a:r>
            <a:r>
              <a:rPr lang="pt-PT" sz="1400" dirty="0" err="1"/>
              <a:t>Constructor</a:t>
            </a:r>
            <a:r>
              <a:rPr lang="pt-PT" sz="1400" dirty="0"/>
              <a:t> (Simulator </a:t>
            </a:r>
            <a:r>
              <a:rPr lang="pt-PT" sz="1400" dirty="0" err="1"/>
              <a:t>Audios</a:t>
            </a:r>
            <a:r>
              <a:rPr lang="pt-PT" sz="1400" dirty="0"/>
              <a:t>)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7E3E2-E23C-EB4F-A0AB-C1CC3F80CC51}"/>
              </a:ext>
            </a:extLst>
          </p:cNvPr>
          <p:cNvSpPr/>
          <p:nvPr/>
        </p:nvSpPr>
        <p:spPr>
          <a:xfrm>
            <a:off x="4175953" y="2112771"/>
            <a:ext cx="1221967" cy="55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DrawGamepad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00571-15CF-3D4F-89A3-3CC4D883709E}"/>
              </a:ext>
            </a:extLst>
          </p:cNvPr>
          <p:cNvSpPr/>
          <p:nvPr/>
        </p:nvSpPr>
        <p:spPr>
          <a:xfrm>
            <a:off x="8879835" y="2112772"/>
            <a:ext cx="1427543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GamepadController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4C3B0-E479-8645-9F20-6EBDD418F979}"/>
              </a:ext>
            </a:extLst>
          </p:cNvPr>
          <p:cNvSpPr/>
          <p:nvPr/>
        </p:nvSpPr>
        <p:spPr>
          <a:xfrm>
            <a:off x="5544946" y="2112771"/>
            <a:ext cx="1474946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solidFill>
                  <a:sysClr val="windowText" lastClr="000000"/>
                </a:solidFill>
              </a:rPr>
              <a:t>GyroscopeController</a:t>
            </a:r>
            <a:endParaRPr lang="pt-PT" sz="12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ECC599-8EC3-2A4F-96A2-2A951F098087}"/>
              </a:ext>
            </a:extLst>
          </p:cNvPr>
          <p:cNvSpPr/>
          <p:nvPr/>
        </p:nvSpPr>
        <p:spPr>
          <a:xfrm>
            <a:off x="7170780" y="2112771"/>
            <a:ext cx="1558167" cy="55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 err="1">
                <a:solidFill>
                  <a:sysClr val="windowText" lastClr="000000"/>
                </a:solidFill>
              </a:rPr>
              <a:t>VirtualKeypadController</a:t>
            </a:r>
            <a:endParaRPr lang="pt-PT" sz="11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3BBDB-C5A9-E74E-B71F-A4C37EF004B8}"/>
              </a:ext>
            </a:extLst>
          </p:cNvPr>
          <p:cNvSpPr/>
          <p:nvPr/>
        </p:nvSpPr>
        <p:spPr>
          <a:xfrm>
            <a:off x="8467692" y="2998777"/>
            <a:ext cx="1839686" cy="108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ysClr val="windowText" lastClr="000000"/>
                </a:solidFill>
              </a:rPr>
              <a:t>SteeringWheel</a:t>
            </a:r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63D10-81BC-3042-88FE-79681061DEFB}"/>
              </a:ext>
            </a:extLst>
          </p:cNvPr>
          <p:cNvSpPr/>
          <p:nvPr/>
        </p:nvSpPr>
        <p:spPr>
          <a:xfrm>
            <a:off x="8467692" y="4252532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Speedometer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E0C4E-3D6A-3F4C-A78A-FB881803A652}"/>
              </a:ext>
            </a:extLst>
          </p:cNvPr>
          <p:cNvSpPr/>
          <p:nvPr/>
        </p:nvSpPr>
        <p:spPr>
          <a:xfrm>
            <a:off x="8467692" y="5506287"/>
            <a:ext cx="1839686" cy="10885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Tachometer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1655165" y="1765260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46AECF-FF46-E344-9B22-BEF2226E17CA}"/>
              </a:ext>
            </a:extLst>
          </p:cNvPr>
          <p:cNvSpPr/>
          <p:nvPr/>
        </p:nvSpPr>
        <p:spPr>
          <a:xfrm>
            <a:off x="385326" y="1765260"/>
            <a:ext cx="1036141" cy="751728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main.pvs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6EF2FF1-2BBB-5E4A-93EA-C7FB419E35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4441" y="3028803"/>
            <a:ext cx="1294742" cy="271111"/>
          </a:xfrm>
          <a:prstGeom prst="bentConnector3">
            <a:avLst>
              <a:gd name="adj1" fmla="val 100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DD8B7C-B87E-6141-9553-605441120AB0}"/>
              </a:ext>
            </a:extLst>
          </p:cNvPr>
          <p:cNvSpPr txBox="1"/>
          <p:nvPr/>
        </p:nvSpPr>
        <p:spPr>
          <a:xfrm>
            <a:off x="172882" y="4305871"/>
            <a:ext cx="1437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new</a:t>
            </a:r>
            <a:r>
              <a:rPr lang="pt-PT" sz="1400" dirty="0"/>
              <a:t> speed, </a:t>
            </a:r>
            <a:r>
              <a:rPr lang="pt-PT" sz="1400" dirty="0" err="1"/>
              <a:t>position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posx</a:t>
            </a:r>
            <a:r>
              <a:rPr lang="pt-PT" sz="1400" dirty="0"/>
              <a:t> </a:t>
            </a:r>
            <a:r>
              <a:rPr lang="pt-PT" sz="1400" dirty="0" err="1"/>
              <a:t>values</a:t>
            </a:r>
            <a:r>
              <a:rPr lang="pt-PT" sz="1400" dirty="0"/>
              <a:t> as </a:t>
            </a:r>
            <a:r>
              <a:rPr lang="pt-PT" sz="1400" dirty="0" err="1"/>
              <a:t>well</a:t>
            </a:r>
            <a:r>
              <a:rPr lang="pt-PT" sz="1400" dirty="0"/>
              <a:t> as </a:t>
            </a:r>
            <a:r>
              <a:rPr lang="pt-PT" sz="1400" dirty="0" err="1"/>
              <a:t>current</a:t>
            </a:r>
            <a:r>
              <a:rPr lang="pt-PT" sz="1400" dirty="0"/>
              <a:t> </a:t>
            </a:r>
            <a:r>
              <a:rPr lang="pt-PT" sz="1400" dirty="0" err="1"/>
              <a:t>lap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Also </a:t>
            </a:r>
            <a:r>
              <a:rPr lang="pt-PT" sz="1400" dirty="0" err="1"/>
              <a:t>specifies</a:t>
            </a:r>
            <a:r>
              <a:rPr lang="pt-PT" sz="1400" dirty="0"/>
              <a:t> </a:t>
            </a:r>
            <a:r>
              <a:rPr lang="pt-PT" sz="1400" dirty="0" err="1"/>
              <a:t>steering</a:t>
            </a:r>
            <a:r>
              <a:rPr lang="pt-PT" sz="1400" dirty="0"/>
              <a:t> Wheel, </a:t>
            </a:r>
            <a:r>
              <a:rPr lang="pt-PT" sz="1400" dirty="0" err="1"/>
              <a:t>speedometer</a:t>
            </a:r>
            <a:r>
              <a:rPr lang="pt-PT" sz="1400" dirty="0"/>
              <a:t>, </a:t>
            </a:r>
            <a:r>
              <a:rPr lang="pt-PT" sz="1400" dirty="0" err="1"/>
              <a:t>tachometer</a:t>
            </a:r>
            <a:r>
              <a:rPr lang="pt-PT" sz="1400" dirty="0"/>
              <a:t> </a:t>
            </a:r>
            <a:r>
              <a:rPr lang="pt-PT" sz="1400" dirty="0" err="1"/>
              <a:t>behaviour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364D2C-E388-6047-AB6D-23A677ACBB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40262" y="3440715"/>
            <a:ext cx="187200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CB8E2-DC0B-8A4F-A079-A6270C330D46}"/>
              </a:ext>
            </a:extLst>
          </p:cNvPr>
          <p:cNvSpPr/>
          <p:nvPr/>
        </p:nvSpPr>
        <p:spPr>
          <a:xfrm>
            <a:off x="2536352" y="3405254"/>
            <a:ext cx="1291610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ysClr val="windowText" lastClr="000000"/>
                </a:solidFill>
              </a:rPr>
              <a:t>Customization</a:t>
            </a:r>
            <a:endParaRPr lang="pt-PT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B0F075-1067-1C4C-B042-FBAFF8A01B92}"/>
              </a:ext>
            </a:extLst>
          </p:cNvPr>
          <p:cNvSpPr/>
          <p:nvPr/>
        </p:nvSpPr>
        <p:spPr>
          <a:xfrm>
            <a:off x="4232830" y="3419377"/>
            <a:ext cx="1487185" cy="812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ysClr val="windowText" lastClr="000000"/>
                </a:solidFill>
              </a:rPr>
              <a:t>TrackGenerator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BAB65D7-7F42-A340-9FB7-7481D4ABF0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0822" y="4597164"/>
            <a:ext cx="72967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47B725-A88D-1649-9B20-96681620DD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42274" y="3857444"/>
            <a:ext cx="43200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98F457-16C6-B447-BE8D-4D457EDBC5B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721165" y="658728"/>
            <a:ext cx="207519" cy="52855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9815E-0D83-6440-951C-289B7137B32D}"/>
              </a:ext>
            </a:extLst>
          </p:cNvPr>
          <p:cNvSpPr txBox="1"/>
          <p:nvPr/>
        </p:nvSpPr>
        <p:spPr>
          <a:xfrm>
            <a:off x="4162477" y="2900652"/>
            <a:ext cx="312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Re-renderiza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com novos valores </a:t>
            </a:r>
            <a:endParaRPr lang="en-US" sz="1400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435937E-F225-244F-8CAC-175FBCE520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080075" y="2392136"/>
            <a:ext cx="1095878" cy="1012730"/>
          </a:xfrm>
          <a:prstGeom prst="bentConnector3">
            <a:avLst>
              <a:gd name="adj1" fmla="val 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554183-637C-C84C-8EFE-F7920E6FBD6D}"/>
              </a:ext>
            </a:extLst>
          </p:cNvPr>
          <p:cNvSpPr txBox="1"/>
          <p:nvPr/>
        </p:nvSpPr>
        <p:spPr>
          <a:xfrm>
            <a:off x="4580121" y="4262590"/>
            <a:ext cx="15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Insert</a:t>
            </a:r>
            <a:r>
              <a:rPr lang="pt-PT" sz="1400" dirty="0"/>
              <a:t> </a:t>
            </a:r>
            <a:r>
              <a:rPr lang="pt-PT" sz="1400" dirty="0" err="1"/>
              <a:t>Track</a:t>
            </a:r>
            <a:r>
              <a:rPr lang="pt-PT" sz="1400" dirty="0"/>
              <a:t> </a:t>
            </a:r>
            <a:r>
              <a:rPr lang="pt-PT" sz="1400" dirty="0" err="1"/>
              <a:t>Filename</a:t>
            </a:r>
            <a:r>
              <a:rPr lang="pt-PT" sz="1400" dirty="0"/>
              <a:t> </a:t>
            </a:r>
            <a:r>
              <a:rPr lang="pt-PT" sz="1400" dirty="0" err="1"/>
              <a:t>created</a:t>
            </a:r>
            <a:endParaRPr lang="en-US" sz="14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2776393" y="1906846"/>
            <a:ext cx="7530985" cy="1636217"/>
          </a:xfrm>
          <a:prstGeom prst="bentConnector3">
            <a:avLst>
              <a:gd name="adj1" fmla="val 103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2776393" y="1638691"/>
            <a:ext cx="82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Renders</a:t>
            </a:r>
            <a:r>
              <a:rPr lang="pt-PT" sz="1400" dirty="0"/>
              <a:t> </a:t>
            </a:r>
            <a:r>
              <a:rPr lang="pt-PT" sz="1400" dirty="0" err="1"/>
              <a:t>widgets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i="1" dirty="0" err="1"/>
              <a:t>default</a:t>
            </a:r>
            <a:r>
              <a:rPr lang="pt-PT" sz="1400" i="1" dirty="0"/>
              <a:t> </a:t>
            </a:r>
            <a:r>
              <a:rPr lang="pt-PT" sz="1400" i="1" dirty="0" err="1"/>
              <a:t>values</a:t>
            </a:r>
            <a:r>
              <a:rPr lang="pt-PT" sz="1400" i="1" dirty="0"/>
              <a:t> </a:t>
            </a:r>
            <a:r>
              <a:rPr lang="pt-PT" sz="1400" i="1" dirty="0" err="1"/>
              <a:t>and</a:t>
            </a:r>
            <a:r>
              <a:rPr lang="pt-PT" sz="1400" i="1" dirty="0"/>
              <a:t> </a:t>
            </a:r>
            <a:r>
              <a:rPr lang="pt-PT" sz="1400" i="1" dirty="0" err="1"/>
              <a:t>invokes</a:t>
            </a:r>
            <a:r>
              <a:rPr lang="pt-PT" sz="1400" i="1" dirty="0"/>
              <a:t> </a:t>
            </a:r>
            <a:r>
              <a:rPr lang="pt-PT" sz="1400" i="1" dirty="0" err="1"/>
              <a:t>method</a:t>
            </a:r>
            <a:r>
              <a:rPr lang="pt-PT" sz="1400" i="1" dirty="0"/>
              <a:t> </a:t>
            </a:r>
            <a:r>
              <a:rPr lang="en-US" sz="1400" b="1" dirty="0" err="1"/>
              <a:t>car.customization.setLastRenderingDiv</a:t>
            </a:r>
            <a:r>
              <a:rPr lang="en-US" sz="1400" b="1" dirty="0"/>
              <a:t>("gauge");</a:t>
            </a:r>
            <a:r>
              <a:rPr lang="pt-PT" sz="1400" b="1" dirty="0"/>
              <a:t> </a:t>
            </a:r>
            <a:endParaRPr lang="en-US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1CD46-CDCC-1448-81DB-79EF7DC73409}"/>
              </a:ext>
            </a:extLst>
          </p:cNvPr>
          <p:cNvSpPr txBox="1"/>
          <p:nvPr/>
        </p:nvSpPr>
        <p:spPr>
          <a:xfrm>
            <a:off x="2040493" y="4273999"/>
            <a:ext cx="21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/>
              <a:t>onEnd</a:t>
            </a:r>
            <a:r>
              <a:rPr lang="pt-PT" sz="1200" dirty="0"/>
              <a:t> </a:t>
            </a:r>
            <a:r>
              <a:rPr lang="pt-PT" sz="1200" dirty="0" err="1"/>
              <a:t>event</a:t>
            </a:r>
            <a:r>
              <a:rPr lang="pt-PT" sz="1200" dirty="0"/>
              <a:t> </a:t>
            </a:r>
            <a:r>
              <a:rPr lang="pt-PT" sz="1200" dirty="0" err="1"/>
              <a:t>triggers</a:t>
            </a:r>
            <a:r>
              <a:rPr lang="pt-PT" sz="1200" dirty="0"/>
              <a:t>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widgets</a:t>
            </a:r>
            <a:r>
              <a:rPr lang="pt-PT" sz="1200" dirty="0"/>
              <a:t> </a:t>
            </a:r>
            <a:r>
              <a:rPr lang="pt-PT" sz="1200" dirty="0" err="1"/>
              <a:t>constructors</a:t>
            </a:r>
            <a:r>
              <a:rPr lang="pt-PT" sz="1200" dirty="0"/>
              <a:t> </a:t>
            </a:r>
            <a:r>
              <a:rPr lang="pt-PT" sz="1200" dirty="0" err="1"/>
              <a:t>invocations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2AD7B-D6F4-924F-93F2-92ED02010DF3}"/>
              </a:ext>
            </a:extLst>
          </p:cNvPr>
          <p:cNvSpPr txBox="1"/>
          <p:nvPr/>
        </p:nvSpPr>
        <p:spPr>
          <a:xfrm>
            <a:off x="944289" y="2639041"/>
            <a:ext cx="127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Invoked method </a:t>
            </a:r>
            <a:r>
              <a:rPr lang="en-US" sz="1200" b="1" dirty="0" err="1"/>
              <a:t>setInitRenderingDiv</a:t>
            </a:r>
            <a:r>
              <a:rPr lang="en-US" sz="1200" b="1" dirty="0"/>
              <a:t>(</a:t>
            </a:r>
            <a:r>
              <a:rPr lang="en-US" sz="1200" b="1" dirty="0" err="1"/>
              <a:t>initWindowCSSValues</a:t>
            </a:r>
            <a:r>
              <a:rPr lang="en-US" sz="1200" b="1" dirty="0"/>
              <a:t>);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1E4D6-1359-5949-A499-22651CE735F8}"/>
              </a:ext>
            </a:extLst>
          </p:cNvPr>
          <p:cNvSpPr txBox="1"/>
          <p:nvPr/>
        </p:nvSpPr>
        <p:spPr>
          <a:xfrm>
            <a:off x="5716889" y="3326020"/>
            <a:ext cx="277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Invokes methods </a:t>
            </a:r>
            <a:r>
              <a:rPr lang="en-US" sz="1100" b="1" dirty="0"/>
              <a:t>sliders=</a:t>
            </a:r>
            <a:r>
              <a:rPr lang="en-US" sz="1100" b="1" dirty="0" err="1"/>
              <a:t>car.customization.rangeEvents</a:t>
            </a:r>
            <a:r>
              <a:rPr lang="en-US" sz="1100" b="1" dirty="0"/>
              <a:t>(sliders); </a:t>
            </a:r>
            <a:r>
              <a:rPr lang="pt-PT" sz="1100" b="1" dirty="0"/>
              <a:t> </a:t>
            </a:r>
            <a:r>
              <a:rPr lang="pt-PT" sz="1100" dirty="0" err="1"/>
              <a:t>And</a:t>
            </a:r>
            <a:r>
              <a:rPr lang="en-US" sz="1100" dirty="0"/>
              <a:t> </a:t>
            </a:r>
            <a:r>
              <a:rPr lang="en-US" sz="1100" b="1" dirty="0" err="1"/>
              <a:t>car.customization.endRange</a:t>
            </a:r>
            <a:r>
              <a:rPr lang="en-US" sz="1100" b="1" dirty="0"/>
              <a:t>(initalPVSState,onMessageReceived,car,reRenderedWindowCSSValues,sliders,steeringWheel);</a:t>
            </a:r>
          </a:p>
        </p:txBody>
      </p:sp>
    </p:spTree>
    <p:extLst>
      <p:ext uri="{BB962C8B-B14F-4D97-AF65-F5344CB8AC3E}">
        <p14:creationId xmlns:p14="http://schemas.microsoft.com/office/powerpoint/2010/main" val="28605885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Interactions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PVS/JS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963139-FED1-504A-A1DD-A1CDA1500CD0}"/>
              </a:ext>
            </a:extLst>
          </p:cNvPr>
          <p:cNvSpPr/>
          <p:nvPr/>
        </p:nvSpPr>
        <p:spPr>
          <a:xfrm>
            <a:off x="3015879" y="1786132"/>
            <a:ext cx="1121228" cy="739455"/>
          </a:xfrm>
          <a:prstGeom prst="rect">
            <a:avLst/>
          </a:prstGeom>
          <a:solidFill>
            <a:srgbClr val="617D8A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bg1"/>
                </a:solidFill>
              </a:rPr>
              <a:t>Index.js</a:t>
            </a:r>
            <a:r>
              <a:rPr lang="pt-PT" sz="1400" dirty="0">
                <a:solidFill>
                  <a:schemeClr val="bg1"/>
                </a:solidFill>
              </a:rPr>
              <a:t> (Demo)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B4404B-4093-244A-AADB-4ECFFC5386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5954" y="2876128"/>
            <a:ext cx="1764000" cy="1062921"/>
          </a:xfrm>
          <a:prstGeom prst="bentConnector3">
            <a:avLst>
              <a:gd name="adj1" fmla="val 998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FD40C5-9FE0-5D4A-8102-D2C83740349A}"/>
              </a:ext>
            </a:extLst>
          </p:cNvPr>
          <p:cNvSpPr txBox="1"/>
          <p:nvPr/>
        </p:nvSpPr>
        <p:spPr>
          <a:xfrm>
            <a:off x="514266" y="3550925"/>
            <a:ext cx="30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interactions</a:t>
            </a:r>
            <a:r>
              <a:rPr lang="pt-PT" sz="1400" dirty="0"/>
              <a:t>/ </a:t>
            </a:r>
            <a:r>
              <a:rPr lang="pt-PT" sz="1400" dirty="0" err="1"/>
              <a:t>buttons</a:t>
            </a:r>
            <a:r>
              <a:rPr lang="pt-PT" sz="1400" dirty="0"/>
              <a:t> </a:t>
            </a:r>
            <a:r>
              <a:rPr lang="pt-PT" sz="1400" dirty="0" err="1"/>
              <a:t>whose</a:t>
            </a:r>
            <a:r>
              <a:rPr lang="pt-PT" sz="1400" dirty="0"/>
              <a:t> </a:t>
            </a:r>
            <a:r>
              <a:rPr lang="pt-PT" sz="1400" dirty="0" err="1"/>
              <a:t>specification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available</a:t>
            </a:r>
            <a:r>
              <a:rPr lang="pt-PT" sz="1400" dirty="0"/>
              <a:t> </a:t>
            </a:r>
            <a:r>
              <a:rPr lang="pt-PT" sz="1400" dirty="0" err="1"/>
              <a:t>at</a:t>
            </a:r>
            <a:r>
              <a:rPr lang="pt-PT" sz="1400" dirty="0"/>
              <a:t> </a:t>
            </a:r>
            <a:r>
              <a:rPr lang="pt-PT" sz="1400" dirty="0" err="1"/>
              <a:t>main.pvs</a:t>
            </a:r>
            <a:r>
              <a:rPr lang="pt-PT" sz="1400" dirty="0"/>
              <a:t> file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1443-18D9-6545-8FBD-67704738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8386" r="36738" b="27528"/>
          <a:stretch/>
        </p:blipFill>
        <p:spPr>
          <a:xfrm>
            <a:off x="4697721" y="1786132"/>
            <a:ext cx="5058698" cy="46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D2CCB-4766-0246-A08C-5E8C5F221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t="7936" r="19941" b="11588"/>
          <a:stretch/>
        </p:blipFill>
        <p:spPr>
          <a:xfrm>
            <a:off x="2952673" y="1670059"/>
            <a:ext cx="6286653" cy="50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TrackGenerator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0C1711-BE9C-104B-9585-69DD4D395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7725" r="20561" b="11481"/>
          <a:stretch/>
        </p:blipFill>
        <p:spPr>
          <a:xfrm>
            <a:off x="1040921" y="1670059"/>
            <a:ext cx="6321927" cy="5140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3F3CE-E010-DE48-B2CD-D6E3342AC7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75306" r="62250" b="7393"/>
          <a:stretch/>
        </p:blipFill>
        <p:spPr>
          <a:xfrm>
            <a:off x="7382976" y="1670059"/>
            <a:ext cx="3180226" cy="16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10296654" cy="696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Arcade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Optional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Fields</a:t>
            </a:r>
            <a:r>
              <a:rPr lang="pt-PT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I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79712" cy="818224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9BFA4-86E9-5D41-9E7C-0ED3F7450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t="8254" r="9289" b="45873"/>
          <a:stretch/>
        </p:blipFill>
        <p:spPr>
          <a:xfrm>
            <a:off x="1605642" y="1931651"/>
            <a:ext cx="8980715" cy="4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081C9-4E19-9046-B015-5D7FF6DB1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" r="25099" b="15873"/>
          <a:stretch/>
        </p:blipFill>
        <p:spPr>
          <a:xfrm>
            <a:off x="4648459" y="2103188"/>
            <a:ext cx="6807079" cy="43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1544642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07420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794543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Jun 07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th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022979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6E17-B749-224B-96A0-0FD62E5D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r="25297" b="16191"/>
          <a:stretch/>
        </p:blipFill>
        <p:spPr>
          <a:xfrm>
            <a:off x="4648458" y="2120548"/>
            <a:ext cx="6807079" cy="43197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" y="3973585"/>
            <a:ext cx="4437148" cy="2181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721474-A9D0-0F42-8DF5-A4D3967FC777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Initial Demo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vs 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1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(More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4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F1822E-2D33-CB43-A1AA-B33B1BD39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8" y="1709059"/>
            <a:ext cx="6836229" cy="50594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1-2-3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937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17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4-5-6-7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19C90-5C01-EE4D-8EBB-1F3C92157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21" y="1696065"/>
            <a:ext cx="4246257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6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460977" y="2130010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DE37B9-1B59-A44E-98C2-57D04BBEADA9}"/>
              </a:ext>
            </a:extLst>
          </p:cNvPr>
          <p:cNvSpPr txBox="1">
            <a:spLocks/>
          </p:cNvSpPr>
          <p:nvPr/>
        </p:nvSpPr>
        <p:spPr>
          <a:xfrm>
            <a:off x="1038183" y="3095673"/>
            <a:ext cx="2275464" cy="482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Steps 8-9-10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7E9DE-2B96-8544-81A3-8570286C6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5"/>
          <a:stretch/>
        </p:blipFill>
        <p:spPr>
          <a:xfrm>
            <a:off x="5338916" y="1696065"/>
            <a:ext cx="3967316" cy="50586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D6F3C1C-E3C3-E644-AA7C-7E110A33B2BC}"/>
              </a:ext>
            </a:extLst>
          </p:cNvPr>
          <p:cNvSpPr txBox="1">
            <a:spLocks/>
          </p:cNvSpPr>
          <p:nvPr/>
        </p:nvSpPr>
        <p:spPr>
          <a:xfrm>
            <a:off x="1038183" y="4577610"/>
            <a:ext cx="2275464" cy="1168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Raleway" charset="0"/>
                <a:ea typeface="Raleway" charset="0"/>
                <a:cs typeface="Raleway" charset="0"/>
              </a:rPr>
              <a:t>Step 11 (Final) Customization Widget</a:t>
            </a:r>
            <a:endParaRPr lang="en-US" sz="20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6C4ED-C4D7-3741-AF8A-43A63554A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3" r="80377"/>
          <a:stretch/>
        </p:blipFill>
        <p:spPr>
          <a:xfrm>
            <a:off x="1334509" y="5574889"/>
            <a:ext cx="1979138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7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4582886" y="1817915"/>
            <a:ext cx="6404859" cy="43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653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3" y="724705"/>
            <a:ext cx="527378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Widgets within PVSio-web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10DC3-0B03-844C-B1DD-B82CC9E13F03}"/>
              </a:ext>
            </a:extLst>
          </p:cNvPr>
          <p:cNvSpPr txBox="1">
            <a:spLocks/>
          </p:cNvSpPr>
          <p:nvPr/>
        </p:nvSpPr>
        <p:spPr>
          <a:xfrm>
            <a:off x="-171892" y="2227982"/>
            <a:ext cx="5273784" cy="1571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Demo 2 – After Configurations</a:t>
            </a:r>
          </a:p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(Less Conscious User)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F1D0C-AC51-5B40-B1E7-D4DA1DB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r="25297" b="10000"/>
          <a:stretch/>
        </p:blipFill>
        <p:spPr>
          <a:xfrm>
            <a:off x="399826" y="0"/>
            <a:ext cx="1139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92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106823"/>
            <a:ext cx="7484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(More Conscious User – Fill all Optional Fields 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on index.js)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751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70" y="320312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-web/tree/gaming/examples/demos/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arcade_game_simulator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3984874"/>
            <a:ext cx="748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Simulator Final Version</a:t>
            </a:r>
          </a:p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 (Less Conscious User – Fill all Inputs)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512980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-web/tree/gaming/examples/demos/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driving_simulator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980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2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0669" y="1652161"/>
            <a:ext cx="3312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</a:rPr>
              <a:t>Final Version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87" y="6490173"/>
            <a:ext cx="1137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Based on Demos: Outrun (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3"/>
              </a:rPr>
              <a:t>https://codeincomplete.com/games/racer/v4-final/)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(https://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onaluf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RacerJS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6F99E-A5B7-FB43-981E-63B9C520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5699" r="25448" b="33979"/>
          <a:stretch/>
        </p:blipFill>
        <p:spPr>
          <a:xfrm>
            <a:off x="3075376" y="1980947"/>
            <a:ext cx="6142365" cy="4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28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5854625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Arcade Racing Demos in Progress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53728" y="2444279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Tutorial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569" y="3074567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-web/blob/gaming/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car_tutorials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EEE94-9D78-D54A-A6CB-5527869E9109}"/>
              </a:ext>
            </a:extLst>
          </p:cNvPr>
          <p:cNvSpPr/>
          <p:nvPr/>
        </p:nvSpPr>
        <p:spPr>
          <a:xfrm>
            <a:off x="2520298" y="4322330"/>
            <a:ext cx="74845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" charset="0"/>
                <a:ea typeface="Raleway" charset="0"/>
                <a:cs typeface="Raleway" charset="0"/>
                <a:hlinkClick r:id="rId3" action="ppaction://hlinkfile"/>
              </a:rPr>
              <a:t>All Documentation</a:t>
            </a:r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E3F93-A2BD-4144-A1D1-6BE8CFD64884}"/>
              </a:ext>
            </a:extLst>
          </p:cNvPr>
          <p:cNvSpPr/>
          <p:nvPr/>
        </p:nvSpPr>
        <p:spPr>
          <a:xfrm>
            <a:off x="166569" y="494751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4"/>
              </a:rPr>
              <a:t>Available at: 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-web/blob/gaming/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src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/client/app/widgets/car/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car_docs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index.html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DAA5A-962C-B14E-9AC4-75B7A8F9C3FE}"/>
              </a:ext>
            </a:extLst>
          </p:cNvPr>
          <p:cNvSpPr txBox="1"/>
          <p:nvPr/>
        </p:nvSpPr>
        <p:spPr>
          <a:xfrm>
            <a:off x="12050486" y="6237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28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9948" y="531507"/>
            <a:ext cx="1252104" cy="1136412"/>
            <a:chOff x="1585912" y="819150"/>
            <a:chExt cx="5143500" cy="4668265"/>
          </a:xfrm>
        </p:grpSpPr>
        <p:sp>
          <p:nvSpPr>
            <p:cNvPr id="10" name="Diamond 9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23B4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54155" y="3200259"/>
            <a:ext cx="9305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" charset="0"/>
                <a:ea typeface="Raleway" charset="0"/>
                <a:cs typeface="Raleway" charset="0"/>
              </a:rPr>
              <a:t>MSc Pre-dissertation Workshop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413707" y="5687575"/>
            <a:ext cx="3646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Co-Advisor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Paolo Masci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63" y="4916832"/>
            <a:ext cx="3312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Jun 07</a:t>
            </a:r>
            <a:r>
              <a:rPr lang="en-US" sz="2800" baseline="30000" dirty="0">
                <a:latin typeface="Raleway" charset="0"/>
                <a:ea typeface="Raleway" charset="0"/>
                <a:cs typeface="Raleway" charset="0"/>
              </a:rPr>
              <a:t>th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, 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555" y="4139805"/>
            <a:ext cx="8683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" charset="0"/>
                <a:ea typeface="Raleway" charset="0"/>
                <a:cs typeface="Raleway" charset="0"/>
              </a:rPr>
              <a:t>2D Arcade Racing Game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555" y="5687576"/>
            <a:ext cx="463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Advisor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: José Creissac Campos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4155" y="2018590"/>
            <a:ext cx="8683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Raleway" charset="0"/>
                <a:ea typeface="Raleway" charset="0"/>
                <a:cs typeface="Raleway" charset="0"/>
              </a:rPr>
              <a:t>END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64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606636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Examples of Old Arcade Racing Games</a:t>
            </a:r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4976" y="5889219"/>
            <a:ext cx="5628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gfycat.com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/gifs/detail/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quickdeadlygordonsetter</a:t>
            </a:r>
            <a:endParaRPr lang="en-US" sz="1400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5106" y="5889219"/>
            <a:ext cx="4994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https://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medium.com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/@</a:t>
            </a:r>
            <a:r>
              <a:rPr lang="en-US" sz="14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morgankitten</a:t>
            </a:r>
            <a:r>
              <a:rPr lang="en-US" sz="14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/looking-back-at-outrun-aa8504c5da68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" y="2088512"/>
            <a:ext cx="5345030" cy="377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43" y="2088512"/>
            <a:ext cx="5208902" cy="3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1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23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44686" y="2790401"/>
            <a:ext cx="7607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Raleway" charset="0"/>
                <a:ea typeface="Raleway" charset="0"/>
                <a:cs typeface="Raleway" charset="0"/>
              </a:rPr>
              <a:t>Design and development of an arcade simulation environment for PVSio-web </a:t>
            </a:r>
            <a:endParaRPr lang="en-US" sz="4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3660" y="4859270"/>
            <a:ext cx="4009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MSc in Computer Science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5004" y="660914"/>
            <a:ext cx="3395222" cy="614554"/>
            <a:chOff x="835004" y="660914"/>
            <a:chExt cx="3395222" cy="614554"/>
          </a:xfrm>
        </p:grpSpPr>
        <p:grpSp>
          <p:nvGrpSpPr>
            <p:cNvPr id="11" name="Group 10"/>
            <p:cNvGrpSpPr/>
            <p:nvPr/>
          </p:nvGrpSpPr>
          <p:grpSpPr>
            <a:xfrm>
              <a:off x="835004" y="660914"/>
              <a:ext cx="677117" cy="614554"/>
              <a:chOff x="1585912" y="819150"/>
              <a:chExt cx="5143500" cy="4668265"/>
            </a:xfrm>
          </p:grpSpPr>
          <p:sp>
            <p:nvSpPr>
              <p:cNvPr id="12" name="Diamond 11"/>
              <p:cNvSpPr/>
              <p:nvPr/>
            </p:nvSpPr>
            <p:spPr>
              <a:xfrm>
                <a:off x="1585912" y="2687065"/>
                <a:ext cx="5143500" cy="280035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243137" y="2687065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13"/>
              <p:cNvSpPr/>
              <p:nvPr/>
            </p:nvSpPr>
            <p:spPr>
              <a:xfrm>
                <a:off x="1585912" y="1753108"/>
                <a:ext cx="5143500" cy="280035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243137" y="1753108"/>
                <a:ext cx="3829050" cy="2084704"/>
              </a:xfrm>
              <a:custGeom>
                <a:avLst/>
                <a:gdLst>
                  <a:gd name="connsiteX0" fmla="*/ 1884609 w 3769219"/>
                  <a:gd name="connsiteY0" fmla="*/ 0 h 2052130"/>
                  <a:gd name="connsiteX1" fmla="*/ 3769219 w 3769219"/>
                  <a:gd name="connsiteY1" fmla="*/ 1026065 h 2052130"/>
                  <a:gd name="connsiteX2" fmla="*/ 1884609 w 3769219"/>
                  <a:gd name="connsiteY2" fmla="*/ 2052130 h 2052130"/>
                  <a:gd name="connsiteX3" fmla="*/ 0 w 3769219"/>
                  <a:gd name="connsiteY3" fmla="*/ 1026065 h 205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9219" h="2052130">
                    <a:moveTo>
                      <a:pt x="1884609" y="0"/>
                    </a:moveTo>
                    <a:lnTo>
                      <a:pt x="3769219" y="1026065"/>
                    </a:lnTo>
                    <a:lnTo>
                      <a:pt x="1884609" y="2052130"/>
                    </a:lnTo>
                    <a:lnTo>
                      <a:pt x="0" y="102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585912" y="819150"/>
                <a:ext cx="5143500" cy="2800350"/>
              </a:xfrm>
              <a:prstGeom prst="diamond">
                <a:avLst/>
              </a:prstGeom>
              <a:solidFill>
                <a:srgbClr val="23B4FF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3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81385" y="767545"/>
              <a:ext cx="254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PVSio-web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065193" y="5682212"/>
            <a:ext cx="338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Escola de Engenharia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Departamento de Informática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Universidade do Minho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81038" y="5730393"/>
            <a:ext cx="3334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charset="0"/>
                <a:ea typeface="Raleway" charset="0"/>
                <a:cs typeface="Raleway" charset="0"/>
              </a:rPr>
              <a:t>José Carlos Brandão (a71223)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611F7A4A-D7AE-4CB9-A4AE-0906EEF6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/>
          <a:stretch/>
        </p:blipFill>
        <p:spPr>
          <a:xfrm>
            <a:off x="11449749" y="660914"/>
            <a:ext cx="775271" cy="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3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0" y="2803463"/>
            <a:ext cx="86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80001" y="2423694"/>
            <a:ext cx="2717517" cy="3673099"/>
            <a:chOff x="736801" y="2682894"/>
            <a:chExt cx="2717517" cy="3673099"/>
          </a:xfrm>
        </p:grpSpPr>
        <p:sp>
          <p:nvSpPr>
            <p:cNvPr id="57" name="Oval 56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6801" y="3716241"/>
              <a:ext cx="1784335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aleway" charset="0"/>
                  <a:ea typeface="Raleway" charset="0"/>
                  <a:cs typeface="Raleway" charset="0"/>
                </a:rPr>
                <a:t>State of the Art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6802" y="4232335"/>
              <a:ext cx="271751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Environments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Rapid Prototyping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Design Flaws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Better Quality Products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30273" y="2423694"/>
            <a:ext cx="2717516" cy="4042431"/>
            <a:chOff x="6625213" y="2682894"/>
            <a:chExt cx="2717516" cy="4042431"/>
          </a:xfrm>
        </p:grpSpPr>
        <p:sp>
          <p:nvSpPr>
            <p:cNvPr id="64" name="Oval 63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aleway" charset="0"/>
                  <a:ea typeface="Raleway" charset="0"/>
                  <a:cs typeface="Raleway" charset="0"/>
                </a:rPr>
                <a:t>3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25213" y="3716241"/>
              <a:ext cx="21487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" charset="0"/>
                  <a:ea typeface="Raleway" charset="0"/>
                  <a:cs typeface="Raleway" charset="0"/>
                </a:rPr>
                <a:t>Proposed Solution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25213" y="4232335"/>
              <a:ext cx="2717516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Automotive Area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Car Dashboards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Environment Prototyping achieved with 2D arcade racing game (track with slope, curves, grass, billboards, moving obstacles,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etc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)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External  Controllers Integration (PS4 controller and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USB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 steering wheel)</a:t>
              </a:r>
            </a:p>
          </p:txBody>
        </p:sp>
      </p:grpSp>
      <p:sp>
        <p:nvSpPr>
          <p:cNvPr id="71" name="Freeform 5"/>
          <p:cNvSpPr>
            <a:spLocks noChangeArrowheads="1"/>
          </p:cNvSpPr>
          <p:nvPr/>
        </p:nvSpPr>
        <p:spPr bwMode="auto">
          <a:xfrm>
            <a:off x="4666466" y="2695127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Agenda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87" name="Oval 86"/>
          <p:cNvSpPr/>
          <p:nvPr/>
        </p:nvSpPr>
        <p:spPr>
          <a:xfrm>
            <a:off x="4605137" y="2482503"/>
            <a:ext cx="684988" cy="6849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605137" y="3495160"/>
            <a:ext cx="2679836" cy="369332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48060" y="4024236"/>
            <a:ext cx="271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Detect design flaws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Achieve better designs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1" name="Oval 90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758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24019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State of the Art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612000" cy="612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474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0463" y="6027003"/>
            <a:ext cx="606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Toolkit</a:t>
            </a:r>
            <a:r>
              <a:rPr lang="en-US" sz="2000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PVSio-web (http://</a:t>
            </a:r>
            <a:r>
              <a:rPr lang="en-US" sz="20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www.pvsioweb.org</a:t>
            </a:r>
            <a:r>
              <a:rPr lang="en-US" sz="20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700" y="3065422"/>
            <a:ext cx="113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“Computerized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are especially valuable for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alternative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prior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production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operational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models.”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700" y="3949836"/>
            <a:ext cx="11326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can be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created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and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modified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more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likely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it is that USER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test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results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have a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impact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on the product’s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design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 “</a:t>
            </a:r>
          </a:p>
          <a:p>
            <a:pPr>
              <a:defRPr/>
            </a:pPr>
            <a:endParaRPr lang="en-US" sz="2000" i="1" dirty="0">
              <a:latin typeface="Raleway" charset="0"/>
              <a:ea typeface="Raleway" charset="0"/>
              <a:cs typeface="Raleway" charset="0"/>
            </a:endParaRPr>
          </a:p>
          <a:p>
            <a:pPr>
              <a:defRPr/>
            </a:pP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“It is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useful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employ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software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tools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facilitate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rapid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prototyping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to allow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changes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cost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.“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72410" y="5309586"/>
            <a:ext cx="411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Cited in</a:t>
            </a:r>
            <a:r>
              <a:rPr lang="en-US" sz="1200" b="1" i="1" dirty="0">
                <a:solidFill>
                  <a:srgbClr val="0D0100"/>
                </a:solidFill>
                <a:latin typeface="Raleway" charset="0"/>
                <a:ea typeface="Raleway" charset="0"/>
                <a:cs typeface="Raleway" charset="0"/>
              </a:rPr>
              <a:t>: </a:t>
            </a:r>
            <a:r>
              <a:rPr lang="is-IS" sz="1200" i="1" dirty="0">
                <a:latin typeface="Raleway" charset="0"/>
                <a:ea typeface="Raleway" charset="0"/>
                <a:cs typeface="Raleway" charset="0"/>
              </a:rPr>
              <a:t>BS EN 62366:2008</a:t>
            </a:r>
            <a:r>
              <a:rPr lang="en-US" sz="1200" i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— </a:t>
            </a:r>
            <a:r>
              <a:rPr lang="nb-NO" sz="1200" i="1" dirty="0">
                <a:latin typeface="Raleway" charset="0"/>
                <a:ea typeface="Raleway" charset="0"/>
                <a:cs typeface="Raleway" charset="0"/>
              </a:rPr>
              <a:t>ICS 11.040.01 </a:t>
            </a:r>
            <a:endParaRPr lang="en-US" sz="1200" i="1" dirty="0">
              <a:solidFill>
                <a:srgbClr val="3E50B4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BRITISH STANDARD — Medical devices </a:t>
            </a:r>
          </a:p>
          <a:p>
            <a:pPr algn="ctr"/>
            <a:r>
              <a:rPr lang="en-US" sz="1200" i="1" dirty="0">
                <a:latin typeface="Raleway" charset="0"/>
                <a:ea typeface="Raleway" charset="0"/>
                <a:cs typeface="Raleway" charset="0"/>
              </a:rPr>
              <a:t>Application of usability engineering to medical devices</a:t>
            </a:r>
            <a:endParaRPr lang="nb-NO" sz="1200" i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941" y="2162912"/>
            <a:ext cx="11360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“USER INTERFACE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-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Functional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, computer-based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simulation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of the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USER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INTERFACE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that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enables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representative USERS to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perform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realistic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000" b="1" i="1" dirty="0">
                <a:latin typeface="Raleway" charset="0"/>
                <a:ea typeface="Raleway" charset="0"/>
                <a:cs typeface="Raleway" charset="0"/>
              </a:rPr>
              <a:t>tasks</a:t>
            </a:r>
            <a:r>
              <a:rPr lang="en-US" sz="2000" i="1" dirty="0">
                <a:latin typeface="Raleway" charset="0"/>
                <a:ea typeface="Raleway" charset="0"/>
                <a:cs typeface="Raleway" charset="0"/>
              </a:rPr>
              <a:t> “</a:t>
            </a:r>
          </a:p>
          <a:p>
            <a:endParaRPr lang="en-US" sz="1000" i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842597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Problems &amp; Challenges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361" y="2881893"/>
            <a:ext cx="1133739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2D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Low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  </a:t>
            </a:r>
            <a:r>
              <a:rPr lang="pt-PT" sz="2400" b="1" i="1" dirty="0" err="1">
                <a:latin typeface="Raleway" charset="0"/>
                <a:ea typeface="Raleway" charset="0"/>
                <a:cs typeface="Raleway" charset="0"/>
              </a:rPr>
              <a:t>vs</a:t>
            </a:r>
            <a:r>
              <a:rPr lang="pt-PT" sz="2400" i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Prototypes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High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Fidelity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Faster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(runs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on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browser/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device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Less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resources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(i.e. smaller</a:t>
            </a:r>
            <a:r>
              <a:rPr lang="pt-PT" sz="2000" b="1" dirty="0"/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libraries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)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3D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visual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aspects can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be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achieved</a:t>
            </a:r>
            <a:endParaRPr lang="pt-PT" sz="2000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>
                <a:latin typeface="Raleway" charset="0"/>
                <a:ea typeface="Raleway" charset="0"/>
                <a:cs typeface="Raleway" charset="0"/>
              </a:rPr>
              <a:t>Smaller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dirty="0" err="1">
                <a:latin typeface="Raleway" charset="0"/>
                <a:ea typeface="Raleway" charset="0"/>
                <a:cs typeface="Raleway" charset="0"/>
              </a:rPr>
              <a:t>and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more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readable</a:t>
            </a:r>
            <a:r>
              <a:rPr lang="pt-PT" sz="2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code</a:t>
            </a:r>
            <a:endParaRPr lang="pt-PT" sz="2000" b="1" dirty="0">
              <a:latin typeface="Raleway" charset="0"/>
              <a:ea typeface="Raleway" charset="0"/>
              <a:cs typeface="Raleway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pt-PT" sz="2000" b="1" dirty="0" err="1">
                <a:latin typeface="Raleway" charset="0"/>
                <a:ea typeface="Raleway" charset="0"/>
                <a:cs typeface="Raleway" charset="0"/>
              </a:rPr>
              <a:t>Cheaper</a:t>
            </a:r>
            <a:endParaRPr lang="en-US" sz="2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463" y="5898078"/>
            <a:ext cx="11281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Main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b="1" dirty="0" err="1">
                <a:latin typeface="Raleway" charset="0"/>
                <a:ea typeface="Raleway" charset="0"/>
                <a:cs typeface="Raleway" charset="0"/>
              </a:rPr>
              <a:t>Goal</a:t>
            </a:r>
            <a:r>
              <a:rPr lang="pt-PT" sz="2400" b="1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pt-PT" sz="2400" dirty="0" err="1">
                <a:latin typeface="Raleway" charset="0"/>
                <a:ea typeface="Raleway" charset="0"/>
                <a:cs typeface="Raleway" charset="0"/>
              </a:rPr>
              <a:t>Prototype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“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Having someone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driving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in a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road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, with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obstacles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41" y="1914098"/>
            <a:ext cx="11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Interactive Systems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2400" b="1" dirty="0">
                <a:latin typeface="Raleway" charset="0"/>
                <a:ea typeface="Raleway" charset="0"/>
                <a:cs typeface="Raleway" charset="0"/>
              </a:rPr>
              <a:t>Problems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mr-IN" sz="2400" dirty="0">
                <a:latin typeface="Raleway" charset="0"/>
                <a:ea typeface="Raleway" charset="0"/>
                <a:cs typeface="Raleway" charset="0"/>
              </a:rPr>
              <a:t>–</a:t>
            </a:r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 Tesla “summon” feature design flaw</a:t>
            </a:r>
            <a:r>
              <a:rPr lang="pt-PT" sz="2400" dirty="0">
                <a:latin typeface="Raleway" charset="0"/>
                <a:ea typeface="Raleway" charset="0"/>
                <a:cs typeface="Raleway" charset="0"/>
              </a:rPr>
              <a:t> </a:t>
            </a:r>
            <a:endParaRPr lang="en-US" sz="2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48782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608251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26941" y="573317"/>
            <a:ext cx="3578894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Proposed Solution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5599" y="2314290"/>
            <a:ext cx="504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0828" y="2307289"/>
            <a:ext cx="6422572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29" y="2738176"/>
            <a:ext cx="431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Development of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APIs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32114" y="2657762"/>
            <a:ext cx="50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Concrete Application </a:t>
            </a:r>
            <a:r>
              <a:rPr lang="en-US" sz="2800" dirty="0">
                <a:latin typeface="Raleway" charset="0"/>
                <a:ea typeface="Raleway" charset="0"/>
                <a:cs typeface="Raleway" charset="0"/>
              </a:rPr>
              <a:t>by developing a </a:t>
            </a:r>
            <a:r>
              <a:rPr lang="en-US" sz="2800" b="1" dirty="0">
                <a:latin typeface="Raleway" charset="0"/>
                <a:ea typeface="Raleway" charset="0"/>
                <a:cs typeface="Raleway" charset="0"/>
              </a:rPr>
              <a:t>2D Arcade Driving Simulator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958" y="3963750"/>
            <a:ext cx="46597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Creation of a Track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Vehicle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Setup Landscape/Surroundings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Integration of External Controllers</a:t>
            </a:r>
          </a:p>
          <a:p>
            <a:pPr marL="457200" indent="-457200">
              <a:buFont typeface="Arial" charset="0"/>
              <a:buChar char="•"/>
            </a:pPr>
            <a:r>
              <a:rPr lang="pt-PT" dirty="0">
                <a:latin typeface="Raleway" charset="0"/>
                <a:ea typeface="Raleway" charset="0"/>
                <a:cs typeface="Raleway" charset="0"/>
              </a:rPr>
              <a:t>I</a:t>
            </a:r>
            <a:r>
              <a:rPr lang="en-US" dirty="0">
                <a:latin typeface="Raleway" charset="0"/>
                <a:ea typeface="Raleway" charset="0"/>
                <a:cs typeface="Raleway" charset="0"/>
              </a:rPr>
              <a:t>ntegration of Gyroscope Controllers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9348" y="1266453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6087" y="1557830"/>
            <a:ext cx="1182350" cy="54000"/>
          </a:xfrm>
          <a:prstGeom prst="rect">
            <a:avLst/>
          </a:prstGeom>
          <a:solidFill>
            <a:srgbClr val="22B4F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98075" y="1261611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2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47801" y="1260947"/>
            <a:ext cx="1206601" cy="291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Unica One" charset="0"/>
                <a:ea typeface="Unica One" charset="0"/>
                <a:cs typeface="Unica One" charset="0"/>
              </a:rPr>
              <a:t>SECTION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5"/>
          <a:stretch/>
        </p:blipFill>
        <p:spPr>
          <a:xfrm>
            <a:off x="5647649" y="4443311"/>
            <a:ext cx="1609967" cy="1019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8"/>
          <a:stretch/>
        </p:blipFill>
        <p:spPr>
          <a:xfrm>
            <a:off x="7116610" y="4447494"/>
            <a:ext cx="1610856" cy="102644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05835" y="6395754"/>
            <a:ext cx="9421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: PVSio-web (https://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github.com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/zecarlos94/</a:t>
            </a:r>
            <a:r>
              <a:rPr lang="en-US" sz="16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pvsio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-web/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  <a:hlinkClick r:id="rId5"/>
              </a:rPr>
              <a:t>blob/gaming/</a:t>
            </a:r>
            <a:r>
              <a:rPr lang="en-US" sz="16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 algn="ctr"/>
            <a:endParaRPr lang="en-US" sz="2800" dirty="0"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A7BE-7A1A-4A4D-80DF-1647405A0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52" y="4286990"/>
            <a:ext cx="1325265" cy="129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3877A-7C1A-7D47-9AF2-BD5C4271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15" y="4348112"/>
            <a:ext cx="1269445" cy="11746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09857A-641E-2F4E-A740-7B59223DDAE6}"/>
              </a:ext>
            </a:extLst>
          </p:cNvPr>
          <p:cNvSpPr/>
          <p:nvPr/>
        </p:nvSpPr>
        <p:spPr>
          <a:xfrm>
            <a:off x="8203788" y="5473935"/>
            <a:ext cx="4319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Logitech G29 – Steering Wheel and Pedals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DA7CE-FA51-074F-BB9F-EBC961871EB5}"/>
              </a:ext>
            </a:extLst>
          </p:cNvPr>
          <p:cNvSpPr/>
          <p:nvPr/>
        </p:nvSpPr>
        <p:spPr>
          <a:xfrm>
            <a:off x="5783828" y="5473936"/>
            <a:ext cx="1217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PS4 Controller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3E2933-9D7E-AA4A-8FDB-9874EAAB4E30}"/>
              </a:ext>
            </a:extLst>
          </p:cNvPr>
          <p:cNvSpPr/>
          <p:nvPr/>
        </p:nvSpPr>
        <p:spPr>
          <a:xfrm>
            <a:off x="7032862" y="5465925"/>
            <a:ext cx="17836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Raleway" charset="0"/>
                <a:ea typeface="Raleway" charset="0"/>
                <a:cs typeface="Raleway" charset="0"/>
              </a:rPr>
              <a:t>XBOX One Controller</a:t>
            </a:r>
          </a:p>
        </p:txBody>
      </p:sp>
    </p:spTree>
    <p:extLst>
      <p:ext uri="{BB962C8B-B14F-4D97-AF65-F5344CB8AC3E}">
        <p14:creationId xmlns:p14="http://schemas.microsoft.com/office/powerpoint/2010/main" val="19319199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23B4FF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077" y="2689571"/>
            <a:ext cx="6026953" cy="113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Implementation</a:t>
            </a:r>
            <a:endParaRPr lang="en-US" sz="4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911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3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A6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0000"/>
            <a:ext cx="12192000" cy="1206947"/>
          </a:xfrm>
          <a:prstGeom prst="rect">
            <a:avLst/>
          </a:prstGeom>
          <a:solidFill>
            <a:srgbClr val="607D8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7D8B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560462" y="724705"/>
            <a:ext cx="6718643" cy="477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How To Achieve 3D Perspective In A 2D Game</a:t>
            </a:r>
          </a:p>
          <a:p>
            <a:endParaRPr lang="en-US" sz="24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560463" y="57223"/>
            <a:ext cx="3809075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José Carlos Brandão (a71223@alunos.uminho.pt)</a:t>
            </a:r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8051999" y="57223"/>
            <a:ext cx="4113234" cy="30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MSc Pre-dissertation in Computer Science PVSio-web </a:t>
            </a: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10987745" y="1260947"/>
            <a:ext cx="720000" cy="720000"/>
          </a:xfrm>
          <a:prstGeom prst="ellipse">
            <a:avLst/>
          </a:prstGeom>
          <a:solidFill>
            <a:srgbClr val="23B4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aleway" charset="0"/>
                <a:ea typeface="Raleway" charset="0"/>
                <a:cs typeface="Raleway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7" t="7084" r="11247" b="4840"/>
          <a:stretch/>
        </p:blipFill>
        <p:spPr>
          <a:xfrm>
            <a:off x="830179" y="1620948"/>
            <a:ext cx="4415588" cy="2544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042" t="5026" r="8590"/>
          <a:stretch/>
        </p:blipFill>
        <p:spPr>
          <a:xfrm>
            <a:off x="1686069" y="4403557"/>
            <a:ext cx="3559698" cy="22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19"/>
          <a:stretch/>
        </p:blipFill>
        <p:spPr>
          <a:xfrm>
            <a:off x="6096000" y="1980947"/>
            <a:ext cx="4716300" cy="41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2048" y="6508410"/>
            <a:ext cx="54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Source: https://</a:t>
            </a:r>
            <a:r>
              <a:rPr lang="en-US" sz="1200" dirty="0" err="1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codeincomplete.com</a:t>
            </a:r>
            <a:r>
              <a:rPr lang="en-US" sz="1200" dirty="0">
                <a:solidFill>
                  <a:srgbClr val="3E50B4"/>
                </a:solidFill>
                <a:latin typeface="Raleway" charset="0"/>
                <a:ea typeface="Raleway" charset="0"/>
                <a:cs typeface="Raleway" charset="0"/>
              </a:rPr>
              <a:t>/posts/javascript-racer-v1-straight/</a:t>
            </a:r>
          </a:p>
          <a:p>
            <a:pPr algn="ctr"/>
            <a:endParaRPr lang="en-US" sz="20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Arc 7"/>
          <p:cNvSpPr/>
          <p:nvPr/>
        </p:nvSpPr>
        <p:spPr>
          <a:xfrm rot="2401070">
            <a:off x="1541925" y="2146584"/>
            <a:ext cx="289934" cy="34275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1470" y="2246132"/>
            <a:ext cx="482911" cy="2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0434" y="2388536"/>
            <a:ext cx="5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fov/2</a:t>
            </a:r>
          </a:p>
        </p:txBody>
      </p:sp>
    </p:spTree>
    <p:extLst>
      <p:ext uri="{BB962C8B-B14F-4D97-AF65-F5344CB8AC3E}">
        <p14:creationId xmlns:p14="http://schemas.microsoft.com/office/powerpoint/2010/main" val="14726488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44923</TotalTime>
  <Words>3421</Words>
  <Application>Microsoft Macintosh PowerPoint</Application>
  <PresentationFormat>Widescreen</PresentationFormat>
  <Paragraphs>586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Mangal</vt:lpstr>
      <vt:lpstr>Noto Sans</vt:lpstr>
      <vt:lpstr>Raleway</vt:lpstr>
      <vt:lpstr>Roboto Light</vt:lpstr>
      <vt:lpstr>Roboto Medium</vt:lpstr>
      <vt:lpstr>Unica One</vt:lpstr>
      <vt:lpstr>Wingdings</vt:lpstr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José Carlos da Silva Brandão Gonçalves</cp:lastModifiedBy>
  <cp:revision>845</cp:revision>
  <dcterms:created xsi:type="dcterms:W3CDTF">2015-05-30T00:46:15Z</dcterms:created>
  <dcterms:modified xsi:type="dcterms:W3CDTF">2018-06-07T15:57:52Z</dcterms:modified>
</cp:coreProperties>
</file>